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81" r:id="rId18"/>
    <p:sldId id="285" r:id="rId19"/>
    <p:sldId id="282" r:id="rId20"/>
    <p:sldId id="288" r:id="rId21"/>
    <p:sldId id="287" r:id="rId22"/>
    <p:sldId id="286" r:id="rId23"/>
    <p:sldId id="284" r:id="rId24"/>
    <p:sldId id="289" r:id="rId25"/>
    <p:sldId id="290" r:id="rId26"/>
    <p:sldId id="283" r:id="rId27"/>
    <p:sldId id="291" r:id="rId28"/>
    <p:sldId id="292" r:id="rId29"/>
    <p:sldId id="293" r:id="rId30"/>
  </p:sldIdLst>
  <p:sldSz cx="14630400" cy="8229600"/>
  <p:notesSz cx="8229600" cy="146304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Georgia" panose="02040502050405020303" pitchFamily="18" charset="0"/>
      <p:regular r:id="rId36"/>
      <p:bold r:id="rId37"/>
      <p:italic r:id="rId38"/>
      <p:boldItalic r:id="rId39"/>
    </p:embeddedFont>
    <p:embeddedFont>
      <p:font typeface="Lato" panose="020F0502020204030203" pitchFamily="3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4" roundtripDataSignature="AMtx7miy9wufYux0CVKn6k8rjqOAY1nxo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80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65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6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7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8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9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1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8" name="Google Shape;118;p1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10779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574763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49570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980882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557065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383503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748453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24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065934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25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6721893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26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363505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27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227583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28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186291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29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997792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" name="Google Shape;41;p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5f8576c6e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5f8576c6ed_0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5f8576c6ed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5f8576c6ed_0_9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5f8576c6e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5f8576c6ed_0_6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5f8576c6e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5f8576c6ed_0_3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39b0d45a1c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39b0d45a1c_0_6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openai.com/#5" TargetMode="External"/><Relationship Id="rId7" Type="http://schemas.openxmlformats.org/officeDocument/2006/relationships/hyperlink" Target="https://chat.openai.com/#9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hat.openai.com/#8" TargetMode="External"/><Relationship Id="rId5" Type="http://schemas.openxmlformats.org/officeDocument/2006/relationships/hyperlink" Target="https://chat.openai.com/#7" TargetMode="External"/><Relationship Id="rId4" Type="http://schemas.openxmlformats.org/officeDocument/2006/relationships/hyperlink" Target="https://chat.openai.com/#6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8169088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"/>
          <p:cNvSpPr/>
          <p:nvPr/>
        </p:nvSpPr>
        <p:spPr>
          <a:xfrm>
            <a:off x="-1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 w="9525" cap="flat" cmpd="sng">
            <a:solidFill>
              <a:srgbClr val="FFFFFF">
                <a:alpha val="63921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1"/>
          <p:cNvSpPr/>
          <p:nvPr/>
        </p:nvSpPr>
        <p:spPr>
          <a:xfrm>
            <a:off x="5717817" y="2284484"/>
            <a:ext cx="4443900" cy="6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1133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6000"/>
              <a:buFont typeface="Georgia"/>
              <a:buNone/>
            </a:pPr>
            <a:r>
              <a:rPr lang="en-US" sz="6000" b="0" i="0" u="none" strike="noStrike" cap="none">
                <a:solidFill>
                  <a:srgbClr val="312F2B"/>
                </a:solidFill>
                <a:latin typeface="Georgia"/>
                <a:ea typeface="Georgia"/>
                <a:cs typeface="Georgia"/>
                <a:sym typeface="Georgia"/>
              </a:rPr>
              <a:t>Team 2</a:t>
            </a:r>
            <a:endParaRPr sz="6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1"/>
          <p:cNvSpPr/>
          <p:nvPr/>
        </p:nvSpPr>
        <p:spPr>
          <a:xfrm>
            <a:off x="714675" y="3430950"/>
            <a:ext cx="12963900" cy="3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996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800"/>
              <a:buFont typeface="Lato"/>
              <a:buNone/>
            </a:pPr>
            <a:r>
              <a:rPr lang="en-US" sz="2800" b="0" i="0" u="none" strike="noStrike" cap="non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Team Members: </a:t>
            </a:r>
            <a:endParaRPr/>
          </a:p>
          <a:p>
            <a:pPr marL="514350" marR="0" lvl="0" indent="-514350" algn="l" rtl="0">
              <a:lnSpc>
                <a:spcPct val="9996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800"/>
              <a:buFont typeface="Calibri"/>
              <a:buAutoNum type="arabicPeriod"/>
            </a:pPr>
            <a:r>
              <a:rPr lang="en-US" sz="2800" b="0" i="0" u="none" strike="noStrike" cap="non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Rajvi Dadhaniya</a:t>
            </a:r>
            <a:endParaRPr/>
          </a:p>
          <a:p>
            <a:pPr marL="514350" marR="0" lvl="0" indent="-514350" algn="l" rtl="0">
              <a:lnSpc>
                <a:spcPct val="9996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800"/>
              <a:buFont typeface="Calibri"/>
              <a:buAutoNum type="arabicPeriod"/>
            </a:pPr>
            <a:r>
              <a:rPr lang="en-US" sz="2800" b="0" i="0" u="none" strike="noStrike" cap="non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Deepesh Kumar Verma </a:t>
            </a:r>
            <a:endParaRPr/>
          </a:p>
          <a:p>
            <a:pPr marL="514350" marR="0" lvl="0" indent="-514350" algn="l" rtl="0">
              <a:lnSpc>
                <a:spcPct val="9996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800"/>
              <a:buFont typeface="Calibri"/>
              <a:buAutoNum type="arabicPeriod"/>
            </a:pPr>
            <a:r>
              <a:rPr lang="en-US" sz="2800" b="0" i="0" u="none" strike="noStrike" cap="non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Avani Makwana</a:t>
            </a:r>
            <a:endParaRPr/>
          </a:p>
          <a:p>
            <a:pPr marL="514350" marR="0" lvl="0" indent="-514350" algn="l" rtl="0">
              <a:lnSpc>
                <a:spcPct val="9996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800"/>
              <a:buFont typeface="Calibri"/>
              <a:buAutoNum type="arabicPeriod"/>
            </a:pPr>
            <a:r>
              <a:rPr lang="en-US" sz="2800" b="0" i="0" u="none" strike="noStrike" cap="non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Evangeline Angel</a:t>
            </a:r>
            <a:endParaRPr/>
          </a:p>
          <a:p>
            <a:pPr marL="514350" marR="0" lvl="0" indent="-514350" algn="l" rtl="0">
              <a:lnSpc>
                <a:spcPct val="9996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800"/>
              <a:buFont typeface="Calibri"/>
              <a:buAutoNum type="arabicPeriod"/>
            </a:pPr>
            <a:r>
              <a:rPr lang="en-US" sz="2800" b="0" i="0" u="none" strike="noStrike" cap="non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Aparna P</a:t>
            </a:r>
            <a:endParaRPr/>
          </a:p>
          <a:p>
            <a:pPr marL="514350" marR="0" lvl="0" indent="-514350" algn="l" rtl="0">
              <a:lnSpc>
                <a:spcPct val="9996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800"/>
              <a:buFont typeface="Calibri"/>
              <a:buAutoNum type="arabicPeriod"/>
            </a:pPr>
            <a:r>
              <a:rPr lang="en-US" sz="2800" b="0" i="0" u="none" strike="noStrike" cap="non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Sankalp Khare</a:t>
            </a:r>
            <a:endParaRPr sz="2800" b="0" i="0" u="none" strike="noStrike" cap="none">
              <a:solidFill>
                <a:srgbClr val="272525"/>
              </a:solidFill>
              <a:latin typeface="Lato"/>
              <a:ea typeface="Lato"/>
              <a:cs typeface="Lato"/>
              <a:sym typeface="Lato"/>
            </a:endParaRPr>
          </a:p>
          <a:p>
            <a:pPr marL="514350" marR="0" lvl="0" indent="-514350" algn="l" rtl="0">
              <a:lnSpc>
                <a:spcPct val="9996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800"/>
              <a:buFont typeface="Lato"/>
              <a:buAutoNum type="arabicPeriod"/>
            </a:pPr>
            <a:r>
              <a:rPr lang="en-US" sz="280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Jyotirekha Das</a:t>
            </a:r>
            <a:endParaRPr sz="2800">
              <a:solidFill>
                <a:srgbClr val="27252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" name="Google Shape;16;p1"/>
          <p:cNvSpPr/>
          <p:nvPr/>
        </p:nvSpPr>
        <p:spPr>
          <a:xfrm>
            <a:off x="833197" y="7000458"/>
            <a:ext cx="12964001" cy="352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996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800"/>
              <a:buFont typeface="Lato"/>
              <a:buNone/>
            </a:pPr>
            <a:r>
              <a:rPr lang="en-US" sz="2800" b="0" i="0" u="none" strike="noStrike" cap="non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Date: 03-Aug-2023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"/>
          <p:cNvSpPr/>
          <p:nvPr/>
        </p:nvSpPr>
        <p:spPr>
          <a:xfrm>
            <a:off x="391765" y="40839"/>
            <a:ext cx="12964001" cy="1654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1500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5400"/>
              <a:buFont typeface="Georgia"/>
              <a:buNone/>
            </a:pPr>
            <a:r>
              <a:rPr lang="en-US" sz="5400" b="0" i="0" u="none" strike="noStrike" cap="none">
                <a:solidFill>
                  <a:srgbClr val="312F2B"/>
                </a:solidFill>
                <a:latin typeface="Georgia"/>
                <a:ea typeface="Georgia"/>
                <a:cs typeface="Georgia"/>
                <a:sym typeface="Georgia"/>
              </a:rPr>
              <a:t>P272 - </a:t>
            </a:r>
            <a:r>
              <a:rPr lang="en-US" sz="5249" b="0" i="0" u="none" strike="noStrike" cap="none">
                <a:solidFill>
                  <a:srgbClr val="312F2B"/>
                </a:solidFill>
                <a:latin typeface="Georgia"/>
                <a:ea typeface="Georgia"/>
                <a:cs typeface="Georgia"/>
                <a:sym typeface="Georgia"/>
              </a:rPr>
              <a:t>Detecting Real vs Fake News Using Machine Learning</a:t>
            </a:r>
            <a:endParaRPr sz="5249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6"/>
          <p:cNvSpPr txBox="1"/>
          <p:nvPr/>
        </p:nvSpPr>
        <p:spPr>
          <a:xfrm>
            <a:off x="1072056" y="548025"/>
            <a:ext cx="731520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2800" b="0" i="0" dirty="0" err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WordCloud</a:t>
            </a:r>
            <a:r>
              <a:rPr lang="en-US" sz="2800" b="0" i="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for </a:t>
            </a:r>
            <a:r>
              <a:rPr lang="en-US" sz="28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Real News</a:t>
            </a:r>
            <a:endParaRPr dirty="0"/>
          </a:p>
        </p:txBody>
      </p:sp>
      <p:pic>
        <p:nvPicPr>
          <p:cNvPr id="86" name="Google Shape;8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3838" y="1175895"/>
            <a:ext cx="13222713" cy="68535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7"/>
          <p:cNvSpPr txBox="1"/>
          <p:nvPr/>
        </p:nvSpPr>
        <p:spPr>
          <a:xfrm>
            <a:off x="1150883" y="693518"/>
            <a:ext cx="731520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WordCloud</a:t>
            </a:r>
            <a:r>
              <a:rPr lang="en-US" sz="28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for Fake News </a:t>
            </a:r>
            <a:endParaRPr dirty="0"/>
          </a:p>
        </p:txBody>
      </p:sp>
      <p:pic>
        <p:nvPicPr>
          <p:cNvPr id="92" name="Google Shape;9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4200" y="1407763"/>
            <a:ext cx="12942009" cy="67080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38413" y="747713"/>
            <a:ext cx="9553575" cy="703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9"/>
          <p:cNvSpPr txBox="1"/>
          <p:nvPr/>
        </p:nvSpPr>
        <p:spPr>
          <a:xfrm>
            <a:off x="529500" y="118533"/>
            <a:ext cx="141009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b="0" i="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N-Gram Analysis:</a:t>
            </a:r>
            <a:r>
              <a:rPr lang="en-US" sz="290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 </a:t>
            </a:r>
            <a:r>
              <a:rPr lang="en-US" sz="2900" b="0" i="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1. Unigram  [</a:t>
            </a:r>
            <a:r>
              <a:rPr lang="en-US" sz="8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19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is done on single words (individual tokens) in the text data.</a:t>
            </a:r>
            <a:r>
              <a:rPr lang="en-US" sz="290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]</a:t>
            </a:r>
            <a:endParaRPr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D33D640-A85C-693B-7515-D64153D967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37" y="785284"/>
            <a:ext cx="13192125" cy="720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0"/>
          <p:cNvSpPr txBox="1"/>
          <p:nvPr/>
        </p:nvSpPr>
        <p:spPr>
          <a:xfrm>
            <a:off x="930000" y="226483"/>
            <a:ext cx="137004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2</a:t>
            </a:r>
            <a:r>
              <a:rPr lang="en-US" sz="2900" b="0" i="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. </a:t>
            </a:r>
            <a:r>
              <a:rPr lang="en-US" sz="290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Bi</a:t>
            </a:r>
            <a:r>
              <a:rPr lang="en-US" sz="2900" b="0" i="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gram</a:t>
            </a:r>
            <a:r>
              <a:rPr lang="en-US" sz="290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 [</a:t>
            </a:r>
            <a:r>
              <a:rPr lang="en-US" sz="8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18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is done on pairs of consecutive words in the text data.</a:t>
            </a:r>
            <a:r>
              <a:rPr lang="en-US" sz="290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]</a:t>
            </a:r>
            <a:endParaRPr sz="2900" dirty="0">
              <a:solidFill>
                <a:schemeClr val="dk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3CA7557-B5CA-333F-7A3A-B857B2DFB2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525" y="802217"/>
            <a:ext cx="13849350" cy="720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1"/>
          <p:cNvSpPr txBox="1"/>
          <p:nvPr/>
        </p:nvSpPr>
        <p:spPr>
          <a:xfrm>
            <a:off x="772492" y="193700"/>
            <a:ext cx="128757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3. Trigram </a:t>
            </a:r>
            <a:r>
              <a:rPr lang="en-US" sz="300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[</a:t>
            </a:r>
            <a:r>
              <a:rPr lang="en-US" sz="1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·</a:t>
            </a:r>
            <a:r>
              <a:rPr lang="en-US" sz="7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    </a:t>
            </a:r>
            <a:r>
              <a:rPr lang="en-US" sz="19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is done on triplets of consecutive words in the text data.</a:t>
            </a:r>
            <a:r>
              <a:rPr lang="en-US" sz="300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 ]</a:t>
            </a:r>
            <a:r>
              <a:rPr lang="en-US" sz="3000" b="0" i="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 </a:t>
            </a:r>
            <a:endParaRPr sz="3000" dirty="0">
              <a:solidFill>
                <a:schemeClr val="dk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F800B24-EFEC-20B7-4F1F-005D4DBB83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62" y="835000"/>
            <a:ext cx="14316075" cy="720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8169088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 w="9525" cap="flat" cmpd="sng">
            <a:solidFill>
              <a:srgbClr val="FFFFFF">
                <a:alpha val="63921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12"/>
          <p:cNvSpPr/>
          <p:nvPr/>
        </p:nvSpPr>
        <p:spPr>
          <a:xfrm>
            <a:off x="833199" y="908081"/>
            <a:ext cx="5783700" cy="6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4374"/>
              <a:buFont typeface="Georgia"/>
              <a:buNone/>
            </a:pPr>
            <a:r>
              <a:rPr lang="en-US" sz="4374">
                <a:solidFill>
                  <a:srgbClr val="312F2B"/>
                </a:solidFill>
                <a:latin typeface="Georgia"/>
                <a:ea typeface="Georgia"/>
                <a:cs typeface="Georgia"/>
                <a:sym typeface="Georgia"/>
              </a:rPr>
              <a:t>Key Findings from EDA</a:t>
            </a:r>
            <a:endParaRPr sz="437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2"/>
          <p:cNvSpPr/>
          <p:nvPr/>
        </p:nvSpPr>
        <p:spPr>
          <a:xfrm>
            <a:off x="833199" y="2812497"/>
            <a:ext cx="6370915" cy="1374161"/>
          </a:xfrm>
          <a:prstGeom prst="roundRect">
            <a:avLst>
              <a:gd name="adj" fmla="val 3993"/>
            </a:avLst>
          </a:prstGeom>
          <a:solidFill>
            <a:srgbClr val="E8E8E3"/>
          </a:solidFill>
          <a:ln w="9525" cap="flat" cmpd="sng">
            <a:solidFill>
              <a:srgbClr val="D1D1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12"/>
          <p:cNvSpPr/>
          <p:nvPr/>
        </p:nvSpPr>
        <p:spPr>
          <a:xfrm>
            <a:off x="1063006" y="3040600"/>
            <a:ext cx="5088900" cy="3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87"/>
              <a:buFont typeface="Georgia"/>
              <a:buNone/>
            </a:pPr>
            <a:r>
              <a:rPr lang="en-US" sz="2387">
                <a:solidFill>
                  <a:srgbClr val="272525"/>
                </a:solidFill>
                <a:latin typeface="Georgia"/>
                <a:ea typeface="Georgia"/>
                <a:cs typeface="Georgia"/>
                <a:sym typeface="Georgia"/>
              </a:rPr>
              <a:t>Right-Leaning Real News</a:t>
            </a:r>
            <a:endParaRPr sz="238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12"/>
          <p:cNvSpPr/>
          <p:nvPr/>
        </p:nvSpPr>
        <p:spPr>
          <a:xfrm>
            <a:off x="1063003" y="3719856"/>
            <a:ext cx="5911200" cy="3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Lato"/>
              <a:buNone/>
            </a:pPr>
            <a:r>
              <a:rPr lang="en-US" sz="21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Accounts for the majority of real news articles.</a:t>
            </a:r>
            <a:endParaRPr sz="2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12"/>
          <p:cNvSpPr/>
          <p:nvPr/>
        </p:nvSpPr>
        <p:spPr>
          <a:xfrm>
            <a:off x="7426285" y="2812497"/>
            <a:ext cx="6370915" cy="1374161"/>
          </a:xfrm>
          <a:prstGeom prst="roundRect">
            <a:avLst>
              <a:gd name="adj" fmla="val 3993"/>
            </a:avLst>
          </a:prstGeom>
          <a:solidFill>
            <a:srgbClr val="E8E8E3"/>
          </a:solidFill>
          <a:ln w="9525" cap="flat" cmpd="sng">
            <a:solidFill>
              <a:srgbClr val="D1D1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2"/>
          <p:cNvSpPr/>
          <p:nvPr/>
        </p:nvSpPr>
        <p:spPr>
          <a:xfrm>
            <a:off x="7656074" y="3040600"/>
            <a:ext cx="4729200" cy="3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87"/>
              <a:buFont typeface="Georgia"/>
              <a:buNone/>
            </a:pPr>
            <a:r>
              <a:rPr lang="en-US" sz="2387">
                <a:solidFill>
                  <a:srgbClr val="272525"/>
                </a:solidFill>
                <a:latin typeface="Georgia"/>
                <a:ea typeface="Georgia"/>
                <a:cs typeface="Georgia"/>
                <a:sym typeface="Georgia"/>
              </a:rPr>
              <a:t>Conspiracy Theories</a:t>
            </a:r>
            <a:endParaRPr sz="238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2"/>
          <p:cNvSpPr/>
          <p:nvPr/>
        </p:nvSpPr>
        <p:spPr>
          <a:xfrm>
            <a:off x="7656013" y="3719818"/>
            <a:ext cx="5911200" cy="3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Lato"/>
              <a:buNone/>
            </a:pPr>
            <a:r>
              <a:rPr lang="en-US" sz="21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Are a prevalent trend in fake news.</a:t>
            </a:r>
            <a:endParaRPr sz="2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2"/>
          <p:cNvSpPr/>
          <p:nvPr/>
        </p:nvSpPr>
        <p:spPr>
          <a:xfrm>
            <a:off x="833200" y="4407200"/>
            <a:ext cx="6370800" cy="2376000"/>
          </a:xfrm>
          <a:prstGeom prst="roundRect">
            <a:avLst>
              <a:gd name="adj" fmla="val 2638"/>
            </a:avLst>
          </a:prstGeom>
          <a:solidFill>
            <a:srgbClr val="E8E8E3"/>
          </a:solidFill>
          <a:ln w="9525" cap="flat" cmpd="sng">
            <a:solidFill>
              <a:srgbClr val="D1D1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2"/>
          <p:cNvSpPr/>
          <p:nvPr/>
        </p:nvSpPr>
        <p:spPr>
          <a:xfrm>
            <a:off x="1062990" y="4635296"/>
            <a:ext cx="2221944" cy="344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87"/>
              <a:buFont typeface="Georgia"/>
              <a:buNone/>
            </a:pPr>
            <a:r>
              <a:rPr lang="en-US" sz="2387">
                <a:solidFill>
                  <a:srgbClr val="272525"/>
                </a:solidFill>
                <a:latin typeface="Georgia"/>
                <a:ea typeface="Georgia"/>
                <a:cs typeface="Georgia"/>
                <a:sym typeface="Georgia"/>
              </a:rPr>
              <a:t>Shared Words</a:t>
            </a:r>
            <a:endParaRPr sz="238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2"/>
          <p:cNvSpPr/>
          <p:nvPr/>
        </p:nvSpPr>
        <p:spPr>
          <a:xfrm>
            <a:off x="1062990" y="5200466"/>
            <a:ext cx="5911334" cy="705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Lato"/>
              <a:buNone/>
            </a:pPr>
            <a:r>
              <a:rPr lang="en-US" sz="21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Words such as ‘people’ and 'Trump' appear frequently in both real and fake news.</a:t>
            </a:r>
            <a:endParaRPr sz="2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2"/>
          <p:cNvSpPr/>
          <p:nvPr/>
        </p:nvSpPr>
        <p:spPr>
          <a:xfrm>
            <a:off x="7426275" y="4407200"/>
            <a:ext cx="6370800" cy="2376000"/>
          </a:xfrm>
          <a:prstGeom prst="roundRect">
            <a:avLst>
              <a:gd name="adj" fmla="val 2638"/>
            </a:avLst>
          </a:prstGeom>
          <a:solidFill>
            <a:srgbClr val="E8E8E3"/>
          </a:solidFill>
          <a:ln w="9525" cap="flat" cmpd="sng">
            <a:solidFill>
              <a:srgbClr val="D1D1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12"/>
          <p:cNvSpPr/>
          <p:nvPr/>
        </p:nvSpPr>
        <p:spPr>
          <a:xfrm>
            <a:off x="7656074" y="4635300"/>
            <a:ext cx="4240200" cy="3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87"/>
              <a:buFont typeface="Georgia"/>
              <a:buNone/>
            </a:pPr>
            <a:r>
              <a:rPr lang="en-US" sz="2387">
                <a:solidFill>
                  <a:srgbClr val="272525"/>
                </a:solidFill>
                <a:latin typeface="Georgia"/>
                <a:ea typeface="Georgia"/>
                <a:cs typeface="Georgia"/>
                <a:sym typeface="Georgia"/>
              </a:rPr>
              <a:t>Frequent Word Pairs</a:t>
            </a:r>
            <a:endParaRPr sz="238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2"/>
          <p:cNvSpPr/>
          <p:nvPr/>
        </p:nvSpPr>
        <p:spPr>
          <a:xfrm>
            <a:off x="7656013" y="5200480"/>
            <a:ext cx="5911200" cy="16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Lato"/>
              <a:buNone/>
            </a:pPr>
            <a:r>
              <a:rPr lang="en-US" sz="21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The most common word pairs for real news are 'New York' and 'White House', while fake news has 'Hillary Clinton' and 'President Trump'.</a:t>
            </a:r>
            <a:endParaRPr sz="2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8169088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/>
          <p:nvPr/>
        </p:nvSpPr>
        <p:spPr>
          <a:xfrm>
            <a:off x="99167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538710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BE50CD-FD81-1620-87CF-291C2C8C2EE5}"/>
              </a:ext>
            </a:extLst>
          </p:cNvPr>
          <p:cNvSpPr txBox="1"/>
          <p:nvPr/>
        </p:nvSpPr>
        <p:spPr>
          <a:xfrm>
            <a:off x="5122334" y="3730601"/>
            <a:ext cx="74337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SzPts val="2800"/>
            </a:pPr>
            <a:r>
              <a:rPr lang="en-US" sz="4000" b="1" dirty="0">
                <a:solidFill>
                  <a:srgbClr val="00277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Building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32771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8169088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/>
          <p:nvPr/>
        </p:nvSpPr>
        <p:spPr>
          <a:xfrm>
            <a:off x="99167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538710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B0B916-8A29-6A3F-6555-AE3953C562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3568" y="1511894"/>
            <a:ext cx="8323263" cy="1358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DE50C6-F46F-8535-48A7-66F31B2EB9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3625" y="6013224"/>
            <a:ext cx="8603147" cy="16912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BE7F24-9077-E0EB-E92A-7BF7A6DF40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144" y="3027473"/>
            <a:ext cx="14458112" cy="12386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C13768B-E053-6F4C-3E12-D329BCFEE709}"/>
              </a:ext>
            </a:extLst>
          </p:cNvPr>
          <p:cNvSpPr txBox="1"/>
          <p:nvPr/>
        </p:nvSpPr>
        <p:spPr>
          <a:xfrm>
            <a:off x="5845084" y="587639"/>
            <a:ext cx="27927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Train-Test Split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772451-DC92-5A21-D81D-366956F525AE}"/>
              </a:ext>
            </a:extLst>
          </p:cNvPr>
          <p:cNvSpPr txBox="1"/>
          <p:nvPr/>
        </p:nvSpPr>
        <p:spPr>
          <a:xfrm>
            <a:off x="5594214" y="5256189"/>
            <a:ext cx="32944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TF-IDF Vectorizer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0238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8169088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/>
          <p:nvPr/>
        </p:nvSpPr>
        <p:spPr>
          <a:xfrm>
            <a:off x="99167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538710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BB898FD9-8851-6406-68DD-C293313F92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120" y="3178351"/>
            <a:ext cx="6739410" cy="4990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33278E3-C181-6870-BAE1-88314482A2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1981" y="60512"/>
            <a:ext cx="7350299" cy="427302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46C1127-DA7C-6B99-FC9A-57DE3B0195FF}"/>
              </a:ext>
            </a:extLst>
          </p:cNvPr>
          <p:cNvSpPr txBox="1"/>
          <p:nvPr/>
        </p:nvSpPr>
        <p:spPr>
          <a:xfrm>
            <a:off x="1174552" y="1327044"/>
            <a:ext cx="38683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Logistic Regression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3899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8169088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2"/>
          <p:cNvSpPr/>
          <p:nvPr/>
        </p:nvSpPr>
        <p:spPr>
          <a:xfrm>
            <a:off x="579715" y="783107"/>
            <a:ext cx="6103620" cy="689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4374"/>
              <a:buFont typeface="Georgia"/>
              <a:buNone/>
            </a:pPr>
            <a:r>
              <a:rPr lang="en-US" sz="4374">
                <a:solidFill>
                  <a:srgbClr val="312F2B"/>
                </a:solidFill>
                <a:latin typeface="Georgia"/>
                <a:ea typeface="Georgia"/>
                <a:cs typeface="Georgia"/>
                <a:sym typeface="Georgia"/>
              </a:rPr>
              <a:t>Overview of the Dataset</a:t>
            </a:r>
            <a:endParaRPr sz="437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2"/>
          <p:cNvSpPr/>
          <p:nvPr/>
        </p:nvSpPr>
        <p:spPr>
          <a:xfrm>
            <a:off x="833199" y="3654698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E8E8E3"/>
          </a:solidFill>
          <a:ln w="9525" cap="flat" cmpd="sng">
            <a:solidFill>
              <a:srgbClr val="D1D1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2"/>
          <p:cNvSpPr/>
          <p:nvPr/>
        </p:nvSpPr>
        <p:spPr>
          <a:xfrm>
            <a:off x="99167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r>
              <a:rPr lang="en-US" sz="2624">
                <a:solidFill>
                  <a:srgbClr val="272525"/>
                </a:solidFill>
                <a:latin typeface="Georgia"/>
                <a:ea typeface="Georgia"/>
                <a:cs typeface="Georgia"/>
                <a:sym typeface="Georgia"/>
              </a:rPr>
              <a:t>1</a:t>
            </a:r>
            <a:endParaRPr sz="262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2"/>
          <p:cNvSpPr/>
          <p:nvPr/>
        </p:nvSpPr>
        <p:spPr>
          <a:xfrm>
            <a:off x="1555313" y="3730456"/>
            <a:ext cx="2221944" cy="344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87"/>
              <a:buFont typeface="Georgia"/>
              <a:buNone/>
            </a:pPr>
            <a:r>
              <a:rPr lang="en-US" sz="2387">
                <a:solidFill>
                  <a:srgbClr val="272525"/>
                </a:solidFill>
                <a:latin typeface="Georgia"/>
                <a:ea typeface="Georgia"/>
                <a:cs typeface="Georgia"/>
                <a:sym typeface="Georgia"/>
              </a:rPr>
              <a:t>Size</a:t>
            </a:r>
            <a:endParaRPr sz="238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1555313" y="4295626"/>
            <a:ext cx="3451146" cy="705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Lato"/>
              <a:buNone/>
            </a:pPr>
            <a:r>
              <a:rPr lang="en-US" sz="21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The dataset comprises of roughly 44898 articles</a:t>
            </a:r>
            <a:endParaRPr sz="2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5228630" y="3654698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E8E8E3"/>
          </a:solidFill>
          <a:ln w="9525" cap="flat" cmpd="sng">
            <a:solidFill>
              <a:srgbClr val="D1D1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538710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r>
              <a:rPr lang="en-US" sz="2624">
                <a:solidFill>
                  <a:srgbClr val="272525"/>
                </a:solidFill>
                <a:latin typeface="Georgia"/>
                <a:ea typeface="Georgia"/>
                <a:cs typeface="Georgia"/>
                <a:sym typeface="Georgia"/>
              </a:rPr>
              <a:t>2</a:t>
            </a:r>
            <a:endParaRPr sz="262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2"/>
          <p:cNvSpPr/>
          <p:nvPr/>
        </p:nvSpPr>
        <p:spPr>
          <a:xfrm>
            <a:off x="5950744" y="3730456"/>
            <a:ext cx="2221944" cy="344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87"/>
              <a:buFont typeface="Georgia"/>
              <a:buNone/>
            </a:pPr>
            <a:r>
              <a:rPr lang="en-US" sz="2387">
                <a:solidFill>
                  <a:srgbClr val="272525"/>
                </a:solidFill>
                <a:latin typeface="Georgia"/>
                <a:ea typeface="Georgia"/>
                <a:cs typeface="Georgia"/>
                <a:sym typeface="Georgia"/>
              </a:rPr>
              <a:t>Real vs Fake</a:t>
            </a:r>
            <a:endParaRPr sz="238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2"/>
          <p:cNvSpPr/>
          <p:nvPr/>
        </p:nvSpPr>
        <p:spPr>
          <a:xfrm>
            <a:off x="5950744" y="4295626"/>
            <a:ext cx="3451146" cy="1411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Lato"/>
              <a:buNone/>
            </a:pPr>
            <a:r>
              <a:rPr lang="en-US" sz="21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The dataset is divided into two separate datasets, one containing real news and the other containing fake news.</a:t>
            </a:r>
            <a:endParaRPr sz="2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2"/>
          <p:cNvSpPr/>
          <p:nvPr/>
        </p:nvSpPr>
        <p:spPr>
          <a:xfrm>
            <a:off x="9624060" y="3654698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E8E8E3"/>
          </a:solidFill>
          <a:ln w="9525" cap="flat" cmpd="sng">
            <a:solidFill>
              <a:srgbClr val="D1D1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2"/>
          <p:cNvSpPr/>
          <p:nvPr/>
        </p:nvSpPr>
        <p:spPr>
          <a:xfrm>
            <a:off x="978253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r>
              <a:rPr lang="en-US" sz="2624">
                <a:solidFill>
                  <a:srgbClr val="272525"/>
                </a:solidFill>
                <a:latin typeface="Georgia"/>
                <a:ea typeface="Georgia"/>
                <a:cs typeface="Georgia"/>
                <a:sym typeface="Georgia"/>
              </a:rPr>
              <a:t>3</a:t>
            </a:r>
            <a:endParaRPr sz="262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2"/>
          <p:cNvSpPr/>
          <p:nvPr/>
        </p:nvSpPr>
        <p:spPr>
          <a:xfrm>
            <a:off x="10346174" y="3730456"/>
            <a:ext cx="2221944" cy="344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87"/>
              <a:buFont typeface="Georgia"/>
              <a:buNone/>
            </a:pPr>
            <a:r>
              <a:rPr lang="en-US" sz="2387">
                <a:solidFill>
                  <a:srgbClr val="272525"/>
                </a:solidFill>
                <a:latin typeface="Georgia"/>
                <a:ea typeface="Georgia"/>
                <a:cs typeface="Georgia"/>
                <a:sym typeface="Georgia"/>
              </a:rPr>
              <a:t>EDA</a:t>
            </a:r>
            <a:endParaRPr sz="238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2"/>
          <p:cNvSpPr/>
          <p:nvPr/>
        </p:nvSpPr>
        <p:spPr>
          <a:xfrm>
            <a:off x="10346174" y="4295626"/>
            <a:ext cx="3451146" cy="105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Lato"/>
              <a:buNone/>
            </a:pPr>
            <a:r>
              <a:rPr lang="en-US" sz="21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Exploratory Data Analysis is used to identify patterns and trends within the datasets.</a:t>
            </a:r>
            <a:endParaRPr sz="2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2"/>
          <p:cNvSpPr/>
          <p:nvPr/>
        </p:nvSpPr>
        <p:spPr>
          <a:xfrm>
            <a:off x="579715" y="1606398"/>
            <a:ext cx="12964001" cy="705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55600" algn="l" rtl="0">
              <a:lnSpc>
                <a:spcPct val="13995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Noto Sans Symbols"/>
              <a:buChar char="⮚"/>
            </a:pPr>
            <a:r>
              <a:rPr lang="en-US" sz="220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This dataset consists of about 44898 articles consisting of fake as well as real news. Our aim is to train our model to predict whether a given piece of news is authentic or fake.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2"/>
          <p:cNvSpPr txBox="1"/>
          <p:nvPr/>
        </p:nvSpPr>
        <p:spPr>
          <a:xfrm>
            <a:off x="579715" y="6557737"/>
            <a:ext cx="4023900" cy="15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 add column</a:t>
            </a:r>
            <a:endParaRPr sz="24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true['target'] = 1</a:t>
            </a:r>
            <a:endParaRPr sz="24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fake['target'] = 0</a:t>
            </a:r>
            <a:endParaRPr sz="24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8169088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/>
          <p:nvPr/>
        </p:nvSpPr>
        <p:spPr>
          <a:xfrm>
            <a:off x="99167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538710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8E539B-6BBE-0460-BD71-F27D624BA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8133" y="11818"/>
            <a:ext cx="7520380" cy="43168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57D521-6DAC-86AF-E37B-AC28B6B5C4B9}"/>
              </a:ext>
            </a:extLst>
          </p:cNvPr>
          <p:cNvSpPr txBox="1"/>
          <p:nvPr/>
        </p:nvSpPr>
        <p:spPr>
          <a:xfrm>
            <a:off x="1387912" y="1317603"/>
            <a:ext cx="32175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Random Forest 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BCC606DC-E7E4-A6ED-A2B6-5DAB2BB492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491" y="3208163"/>
            <a:ext cx="6699151" cy="4960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89541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8169088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/>
          <p:nvPr/>
        </p:nvSpPr>
        <p:spPr>
          <a:xfrm>
            <a:off x="99167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538710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88C90A-4787-130A-CD18-8D35F92968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0885" y="60512"/>
            <a:ext cx="7315200" cy="42614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C5CF52-7974-D23F-C215-9835EAF3B6E9}"/>
              </a:ext>
            </a:extLst>
          </p:cNvPr>
          <p:cNvSpPr txBox="1"/>
          <p:nvPr/>
        </p:nvSpPr>
        <p:spPr>
          <a:xfrm>
            <a:off x="988221" y="1256662"/>
            <a:ext cx="46538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Support Vector Machine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176" name="Picture 8">
            <a:extLst>
              <a:ext uri="{FF2B5EF4-FFF2-40B4-BE49-F238E27FC236}">
                <a16:creationId xmlns:a16="http://schemas.microsoft.com/office/drawing/2014/main" id="{ECBDB3E5-71B0-2AF3-120F-DA00BA23B3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552" y="3098099"/>
            <a:ext cx="6847781" cy="5070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57723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8169088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/>
          <p:nvPr/>
        </p:nvSpPr>
        <p:spPr>
          <a:xfrm>
            <a:off x="99167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538710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DB2F45-4FAA-A341-6310-37D4D8E8E6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9735" y="60512"/>
            <a:ext cx="7231427" cy="42486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B35C62-C191-D087-A11D-2330D360612B}"/>
              </a:ext>
            </a:extLst>
          </p:cNvPr>
          <p:cNvSpPr txBox="1"/>
          <p:nvPr/>
        </p:nvSpPr>
        <p:spPr>
          <a:xfrm>
            <a:off x="1398375" y="1306640"/>
            <a:ext cx="32512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Neural Network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0C54AD18-E0BB-A9A1-8793-66B82F1C2A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79" y="3198054"/>
            <a:ext cx="6794518" cy="5031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98115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90684" y="24937"/>
            <a:ext cx="14630400" cy="8169088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/>
          <p:nvPr/>
        </p:nvSpPr>
        <p:spPr>
          <a:xfrm>
            <a:off x="99167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538710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AA6E16-F7FE-8E6A-ADC6-FFDCA019BB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4517" y="0"/>
            <a:ext cx="7405884" cy="4267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27503A-7D95-D102-D19D-593FE997648A}"/>
              </a:ext>
            </a:extLst>
          </p:cNvPr>
          <p:cNvSpPr txBox="1"/>
          <p:nvPr/>
        </p:nvSpPr>
        <p:spPr>
          <a:xfrm>
            <a:off x="1584338" y="1235625"/>
            <a:ext cx="26837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Naïve Bayes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16F225E6-A5D9-D0BE-0D8E-CCF057D4AC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750" y="2879196"/>
            <a:ext cx="6825917" cy="5054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5562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8169088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/>
          <p:nvPr/>
        </p:nvSpPr>
        <p:spPr>
          <a:xfrm>
            <a:off x="99167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538710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27503A-7D95-D102-D19D-593FE997648A}"/>
              </a:ext>
            </a:extLst>
          </p:cNvPr>
          <p:cNvSpPr txBox="1"/>
          <p:nvPr/>
        </p:nvSpPr>
        <p:spPr>
          <a:xfrm>
            <a:off x="1804472" y="1993612"/>
            <a:ext cx="35826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Gradient Boosting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68D94E-FCB4-DAA2-C956-93D233EBF2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3818" y="166779"/>
            <a:ext cx="7470251" cy="4238440"/>
          </a:xfrm>
          <a:prstGeom prst="rect">
            <a:avLst/>
          </a:prstGeom>
        </p:spPr>
      </p:pic>
      <p:pic>
        <p:nvPicPr>
          <p:cNvPr id="11272" name="Picture 8">
            <a:extLst>
              <a:ext uri="{FF2B5EF4-FFF2-40B4-BE49-F238E27FC236}">
                <a16:creationId xmlns:a16="http://schemas.microsoft.com/office/drawing/2014/main" id="{3DB80DE9-EBDB-E6E4-1F4D-B00BC72573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858" y="3338419"/>
            <a:ext cx="6458103" cy="4782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1681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8169088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/>
          <p:nvPr/>
        </p:nvSpPr>
        <p:spPr>
          <a:xfrm>
            <a:off x="99167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538710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27503A-7D95-D102-D19D-593FE997648A}"/>
              </a:ext>
            </a:extLst>
          </p:cNvPr>
          <p:cNvSpPr txBox="1"/>
          <p:nvPr/>
        </p:nvSpPr>
        <p:spPr>
          <a:xfrm>
            <a:off x="1804472" y="1993612"/>
            <a:ext cx="35826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Ridge Classifier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4459F9-5AE9-4DDD-C6EC-7DAC00377D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1574" y="0"/>
            <a:ext cx="7438826" cy="4308540"/>
          </a:xfrm>
          <a:prstGeom prst="rect">
            <a:avLst/>
          </a:prstGeom>
        </p:spPr>
      </p:pic>
      <p:pic>
        <p:nvPicPr>
          <p:cNvPr id="10242" name="Picture 2">
            <a:extLst>
              <a:ext uri="{FF2B5EF4-FFF2-40B4-BE49-F238E27FC236}">
                <a16:creationId xmlns:a16="http://schemas.microsoft.com/office/drawing/2014/main" id="{24FC85FD-44FD-F839-5D6E-649437AC01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997" y="3004883"/>
            <a:ext cx="6773580" cy="5016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39535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8169088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/>
          <p:nvPr/>
        </p:nvSpPr>
        <p:spPr>
          <a:xfrm>
            <a:off x="99167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538710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3971E59-51B8-070D-6B1A-9E7F7672EE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552" y="486277"/>
            <a:ext cx="12146945" cy="7246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4872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0512"/>
            <a:ext cx="14630400" cy="8169088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/>
          <p:nvPr/>
        </p:nvSpPr>
        <p:spPr>
          <a:xfrm>
            <a:off x="99167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538710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BE50CD-FD81-1620-87CF-291C2C8C2EE5}"/>
              </a:ext>
            </a:extLst>
          </p:cNvPr>
          <p:cNvSpPr txBox="1"/>
          <p:nvPr/>
        </p:nvSpPr>
        <p:spPr>
          <a:xfrm>
            <a:off x="5930199" y="3376658"/>
            <a:ext cx="74337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SzPts val="2800"/>
            </a:pPr>
            <a:r>
              <a:rPr lang="en-US" sz="40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Deployment</a:t>
            </a:r>
          </a:p>
        </p:txBody>
      </p:sp>
    </p:spTree>
    <p:extLst>
      <p:ext uri="{BB962C8B-B14F-4D97-AF65-F5344CB8AC3E}">
        <p14:creationId xmlns:p14="http://schemas.microsoft.com/office/powerpoint/2010/main" val="38531165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0512"/>
            <a:ext cx="14630400" cy="8169088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/>
          <p:nvPr/>
        </p:nvSpPr>
        <p:spPr>
          <a:xfrm>
            <a:off x="99167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538710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CFA90E-36CA-CC3C-D126-FA888BFEA2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631" y="887934"/>
            <a:ext cx="14305138" cy="6443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1761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8169088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/>
          <p:nvPr/>
        </p:nvSpPr>
        <p:spPr>
          <a:xfrm>
            <a:off x="99167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5387102" y="3696063"/>
            <a:ext cx="182880" cy="41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24"/>
              <a:buFont typeface="Georgia"/>
              <a:buNone/>
            </a:pPr>
            <a:endParaRPr sz="2624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BE50CD-FD81-1620-87CF-291C2C8C2EE5}"/>
              </a:ext>
            </a:extLst>
          </p:cNvPr>
          <p:cNvSpPr txBox="1"/>
          <p:nvPr/>
        </p:nvSpPr>
        <p:spPr>
          <a:xfrm>
            <a:off x="731666" y="514925"/>
            <a:ext cx="74337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SzPts val="2800"/>
            </a:pPr>
            <a:r>
              <a:rPr lang="en-US" sz="40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 Faced: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996AAD-2969-351F-625C-3F4220DA069A}"/>
              </a:ext>
            </a:extLst>
          </p:cNvPr>
          <p:cNvSpPr txBox="1"/>
          <p:nvPr/>
        </p:nvSpPr>
        <p:spPr>
          <a:xfrm>
            <a:off x="575733" y="15240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28A146-0B04-9181-F77A-84B04AFA04AA}"/>
              </a:ext>
            </a:extLst>
          </p:cNvPr>
          <p:cNvSpPr txBox="1"/>
          <p:nvPr/>
        </p:nvSpPr>
        <p:spPr>
          <a:xfrm>
            <a:off x="399006" y="1276820"/>
            <a:ext cx="136556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/>
              <a:t>After performing Hyperparameter tuning, the computation timing increased. </a:t>
            </a:r>
          </a:p>
          <a:p>
            <a:pPr marL="514350" indent="-514350">
              <a:buAutoNum type="arabicPeriod"/>
            </a:pPr>
            <a:endParaRPr lang="en-US" sz="2800" dirty="0"/>
          </a:p>
          <a:p>
            <a:pPr marL="514350" indent="-514350">
              <a:buAutoNum type="arabicPeriod"/>
            </a:pPr>
            <a:r>
              <a:rPr lang="en-US" sz="2800" dirty="0"/>
              <a:t>When doing the deployment, we faced an issue with processing input text into the model, as it showed an error when trying to convert a string to a float.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1A736B-CFD3-5E93-B618-15773F3A7DD1}"/>
              </a:ext>
            </a:extLst>
          </p:cNvPr>
          <p:cNvSpPr txBox="1"/>
          <p:nvPr/>
        </p:nvSpPr>
        <p:spPr>
          <a:xfrm>
            <a:off x="793246" y="3750072"/>
            <a:ext cx="74337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Overcoming these Challenges</a:t>
            </a:r>
            <a:endParaRPr lang="en-IN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295A73-4D0F-4566-C53F-4859C562ED2B}"/>
              </a:ext>
            </a:extLst>
          </p:cNvPr>
          <p:cNvSpPr txBox="1"/>
          <p:nvPr/>
        </p:nvSpPr>
        <p:spPr>
          <a:xfrm>
            <a:off x="399006" y="4675203"/>
            <a:ext cx="1385886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/>
              <a:t>To overcome the aforementioned challenges, we opted to utilize the cloud-based Google </a:t>
            </a:r>
            <a:r>
              <a:rPr lang="en-US" sz="2800" dirty="0" err="1"/>
              <a:t>Colab</a:t>
            </a:r>
            <a:r>
              <a:rPr lang="en-US" sz="2800" dirty="0"/>
              <a:t> IDE, thus preventing the consumption of space on my personal computer. </a:t>
            </a:r>
          </a:p>
          <a:p>
            <a:pPr marL="514350" indent="-514350">
              <a:buAutoNum type="arabicPeriod"/>
            </a:pPr>
            <a:r>
              <a:rPr lang="en-US" sz="2800" dirty="0"/>
              <a:t>Additionally, we generated a fresh pickle file for the </a:t>
            </a:r>
            <a:r>
              <a:rPr lang="en-US" sz="2800" dirty="0" err="1"/>
              <a:t>tf_idf_vectorizer</a:t>
            </a:r>
            <a:r>
              <a:rPr lang="en-US" sz="2800" dirty="0"/>
              <a:t> and seamlessly integrated it during deployment. By employing this approach, the text data was initially converted to a float format before being passed to the model, effectively addressing the conversion issue.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0318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3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8169088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 w="9525" cap="flat" cmpd="sng">
            <a:solidFill>
              <a:srgbClr val="FFFFFF">
                <a:alpha val="63921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b="1" i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" name="Google Shape;46;p3"/>
          <p:cNvSpPr/>
          <p:nvPr/>
        </p:nvSpPr>
        <p:spPr>
          <a:xfrm>
            <a:off x="833199" y="5076961"/>
            <a:ext cx="12964001" cy="352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Calibri"/>
              <a:buNone/>
            </a:pP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3"/>
          <p:cNvSpPr/>
          <p:nvPr/>
        </p:nvSpPr>
        <p:spPr>
          <a:xfrm>
            <a:off x="833199" y="5677824"/>
            <a:ext cx="12964001" cy="352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Calibri"/>
              <a:buNone/>
            </a:pP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" name="Google Shape;48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6237" y="1939475"/>
            <a:ext cx="14177925" cy="46828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3"/>
          <p:cNvSpPr txBox="1"/>
          <p:nvPr/>
        </p:nvSpPr>
        <p:spPr>
          <a:xfrm flipH="1">
            <a:off x="425669" y="1139268"/>
            <a:ext cx="9869214" cy="800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Count of Fake and True/Real Data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3277" y="1242700"/>
            <a:ext cx="13443851" cy="574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g25f8576c6ed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625" y="2142150"/>
            <a:ext cx="6984810" cy="465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g25f8576c6ed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78175" y="2142150"/>
            <a:ext cx="6896625" cy="4653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g25f8576c6ed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75" y="1234850"/>
            <a:ext cx="13868250" cy="615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g25f8576c6ed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925" y="179663"/>
            <a:ext cx="13543875" cy="787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g25f8576c6ed_0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325" y="76200"/>
            <a:ext cx="13147745" cy="807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39b0d45a1c_0_6"/>
          <p:cNvSpPr txBox="1"/>
          <p:nvPr/>
        </p:nvSpPr>
        <p:spPr>
          <a:xfrm>
            <a:off x="509250" y="0"/>
            <a:ext cx="13994700" cy="8847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4374" dirty="0">
                <a:solidFill>
                  <a:srgbClr val="312F2B"/>
                </a:solidFill>
                <a:latin typeface="Lato"/>
                <a:ea typeface="Lato"/>
                <a:cs typeface="Lato"/>
                <a:sym typeface="Lato"/>
              </a:rPr>
              <a:t>Preprocess the Text Data: </a:t>
            </a:r>
            <a:endParaRPr lang="en-US" sz="3200" b="1" dirty="0">
              <a:latin typeface="Lato"/>
              <a:ea typeface="Lato"/>
              <a:cs typeface="Lato"/>
              <a:sym typeface="Lato"/>
            </a:endParaRPr>
          </a:p>
          <a:p>
            <a:pPr marL="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This section deals with preparing the data for analysis by performing various cleaning tasks on the text data.</a:t>
            </a:r>
            <a:endParaRPr sz="24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873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Lato"/>
              <a:buAutoNum type="arabicPeriod"/>
            </a:pPr>
            <a:r>
              <a:rPr lang="en-US" sz="2400" b="1" dirty="0"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/>
              </a:rPr>
              <a:t>Removal of HTML Contents</a:t>
            </a:r>
            <a:endParaRPr sz="2400" b="1" dirty="0"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HTML tags, if present, are removed from the text data.</a:t>
            </a:r>
            <a:endParaRPr sz="24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873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Lato"/>
              <a:buAutoNum type="arabicPeriod" startAt="2"/>
            </a:pPr>
            <a:r>
              <a:rPr lang="en-US" sz="2400" b="1" dirty="0"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/>
              </a:rPr>
              <a:t>Removal of Punctuation Marks and Special Characters</a:t>
            </a:r>
            <a:endParaRPr sz="2400" b="1" dirty="0"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Punctuation marks and special characters are removed from the text data.</a:t>
            </a:r>
            <a:endParaRPr sz="24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873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Lato"/>
              <a:buAutoNum type="arabicPeriod" startAt="3"/>
            </a:pPr>
            <a:r>
              <a:rPr lang="en-US" sz="2400" b="1" dirty="0"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5"/>
              </a:rPr>
              <a:t>Removal of </a:t>
            </a:r>
            <a:r>
              <a:rPr lang="en-US" sz="2400" b="1" dirty="0" err="1"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5"/>
              </a:rPr>
              <a:t>Stopwords</a:t>
            </a:r>
            <a:endParaRPr sz="2400" b="1" dirty="0"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Commonly occurring words with little or no significance (</a:t>
            </a:r>
            <a:r>
              <a:rPr lang="en-US" sz="24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stopwords</a:t>
            </a:r>
            <a:r>
              <a:rPr lang="en-US" sz="24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) are removed from the text data.</a:t>
            </a:r>
            <a:endParaRPr sz="24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873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Lato"/>
              <a:buAutoNum type="arabicPeriod" startAt="4"/>
            </a:pPr>
            <a:r>
              <a:rPr lang="en-US" sz="2400" b="1" dirty="0"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6"/>
              </a:rPr>
              <a:t>Lemmatization</a:t>
            </a:r>
            <a:endParaRPr sz="2400" b="1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   Words are reduced to their base or root form using lemmatization techniques.</a:t>
            </a:r>
            <a:endParaRPr sz="24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873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Lato"/>
              <a:buAutoNum type="arabicPeriod" startAt="5"/>
            </a:pPr>
            <a:r>
              <a:rPr lang="en-US" sz="2400" b="1" dirty="0"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7"/>
              </a:rPr>
              <a:t>Perform it for all the examples</a:t>
            </a:r>
            <a:endParaRPr sz="2400" b="1" dirty="0"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 cleaning tasks are applied to all examples in the dataset. (for complete dataset)</a:t>
            </a:r>
            <a:endParaRPr sz="24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585</Words>
  <Application>Microsoft Office PowerPoint</Application>
  <PresentationFormat>Custom</PresentationFormat>
  <Paragraphs>87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Arial</vt:lpstr>
      <vt:lpstr>Lato</vt:lpstr>
      <vt:lpstr>Calibri</vt:lpstr>
      <vt:lpstr>Noto Sans Symbols</vt:lpstr>
      <vt:lpstr>Times New Roman</vt:lpstr>
      <vt:lpstr>Georgia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PptxGenJS</dc:creator>
  <cp:lastModifiedBy>DELL</cp:lastModifiedBy>
  <cp:revision>9</cp:revision>
  <dcterms:created xsi:type="dcterms:W3CDTF">2023-08-02T10:13:42Z</dcterms:created>
  <dcterms:modified xsi:type="dcterms:W3CDTF">2023-08-21T16:13:18Z</dcterms:modified>
</cp:coreProperties>
</file>